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9" r:id="rId6"/>
    <p:sldId id="261" r:id="rId7"/>
    <p:sldId id="262" r:id="rId8"/>
    <p:sldId id="263" r:id="rId9"/>
    <p:sldId id="264" r:id="rId10"/>
    <p:sldId id="270" r:id="rId11"/>
    <p:sldId id="265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47"/>
    <a:srgbClr val="0066CC"/>
    <a:srgbClr val="FF0000"/>
    <a:srgbClr val="0000CC"/>
    <a:srgbClr val="4D0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108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9679C-8A40-407D-8E3E-81C30B903F97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1BAD4-1540-436A-B6D9-2AA7680C5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5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3E57-FF9E-4EA2-9CD9-1B73644346F8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662F-46B5-4D80-8AFA-453DB0398B6B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C74F-8095-4F16-A2F0-A1B3EADC9773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0959-9938-4A26-8FE1-33DB26607774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831C-6C2B-43F4-9B4D-CEC0C08EA12A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02AF-168D-49AB-9408-5B91AD124CD5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5677-90C2-4940-8911-CA3AAE56686A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5680-5AF6-4426-B137-78EFD9C66A12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3584-73DF-48A3-8EDA-979980A50D33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6181-2A3F-4A30-BC69-06FD0F8E4497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551C-032B-4861-AC4B-043F28C9CD40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AD6CD-168C-4620-AD6F-8154C114F728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D5D2E-5DFE-4BB6-B2EC-E54EE40F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ervis-reestr.ru/emitentam/lichnyy-kabinet-emitenta/lichnyy-kabinet-emitenta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ervis-reestr.ru/aktualnaya-informatsiya/filialy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s-reestr.ru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9NKKZ4P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7" y="1338896"/>
            <a:ext cx="7668344" cy="446297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373216"/>
            <a:ext cx="7668344" cy="1484784"/>
          </a:xfrm>
          <a:solidFill>
            <a:srgbClr val="FF4747"/>
          </a:solidFill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ВАШЕ ЛИЧНОЕ КОМФОРТНОЕ ПРОСТРАНСТВО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КОТОРОМУ В ЛЮБОМ МЕСТЕ В ЛЮБОЕ ВРЕМЯ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ИМЕЕТЕ ДОСТУП ТОЛЬКО ВЫ.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33265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4747"/>
                </a:solidFill>
                <a:latin typeface="Arial" pitchFamily="34" charset="0"/>
                <a:cs typeface="Arial" pitchFamily="34" charset="0"/>
              </a:rPr>
              <a:t>ЛИЧНЫЙ КАБИНЕТ ЭМИТЕНТА</a:t>
            </a:r>
            <a:endParaRPr lang="ru-RU" sz="3600" b="1" dirty="0">
              <a:solidFill>
                <a:srgbClr val="FF474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475656" cy="6858000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dirty="0" smtClean="0"/>
              <a:t>                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подключение  БЕСПЛАТНО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373216"/>
            <a:ext cx="1187624" cy="288032"/>
          </a:xfrm>
          <a:prstGeom prst="rect">
            <a:avLst/>
          </a:prstGeom>
          <a:solidFill>
            <a:srgbClr val="FF4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 год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66CC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ВОЗМОЖНОСТИ ЛИЧНОГО КАБИНЕТА ЭМИТЕНТА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971600" y="1335251"/>
            <a:ext cx="2487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923928" y="2589584"/>
            <a:ext cx="6504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819835"/>
            <a:ext cx="747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83160" y="112474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Раздел «Предложение по функционалу» позволяет эмитенту направлять свои предложения по расширению, изменению функционала 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4" name="Рисунок 13" descr="знак предложен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1346032" cy="12571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3528" y="2132856"/>
            <a:ext cx="8523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Мы хотим сделать «Личный кабинет эмитента» максимально удобным.</a:t>
            </a:r>
          </a:p>
          <a:p>
            <a:endParaRPr lang="ru-RU" dirty="0" smtClean="0"/>
          </a:p>
          <a:p>
            <a:r>
              <a:rPr lang="ru-RU" dirty="0" smtClean="0"/>
              <a:t>Именно поэтому предусмотрен специальный раздел для обратной связи.</a:t>
            </a:r>
          </a:p>
          <a:p>
            <a:r>
              <a:rPr lang="ru-RU" dirty="0" smtClean="0"/>
              <a:t>Все свои замечания, пожелания, предложения Вы можете отправлять именно здесь.</a:t>
            </a:r>
            <a:endParaRPr lang="ru-RU" dirty="0"/>
          </a:p>
        </p:txBody>
      </p:sp>
      <p:pic>
        <p:nvPicPr>
          <p:cNvPr id="16" name="Рисунок 15" descr="предложение функциона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429000"/>
            <a:ext cx="5733419" cy="31992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116632"/>
            <a:ext cx="9144000" cy="864096"/>
          </a:xfrm>
          <a:prstGeom prst="rect">
            <a:avLst/>
          </a:prstGeom>
          <a:solidFill>
            <a:srgbClr val="0066CC"/>
          </a:solidFill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ctr">
              <a:lnSpc>
                <a:spcPct val="170000"/>
              </a:lnSpc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ПОРЯДОК ДЕЙСТВИЙ ДЛЯ ПОЛУЧЕНИЯ ДОСТУПА </a:t>
            </a:r>
          </a:p>
          <a:p>
            <a:pPr lvl="0" algn="ctr">
              <a:lnSpc>
                <a:spcPct val="170000"/>
              </a:lnSpc>
              <a:defRPr/>
            </a:pPr>
            <a:r>
              <a:rPr lang="ru-RU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WEB-СЕРВИСУ ЛИЧНЫЙ КАБИНЕТ ЭМИТЕНТА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971600" y="1335251"/>
            <a:ext cx="2487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923928" y="2589584"/>
            <a:ext cx="6504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819835"/>
            <a:ext cx="747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98072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Клиент должен передать Регистратору на бумажном носителе Заявку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2132856"/>
            <a:ext cx="2880320" cy="923330"/>
          </a:xfrm>
          <a:prstGeom prst="rect">
            <a:avLst/>
          </a:prstGeom>
          <a:solidFill>
            <a:srgbClr val="0066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ЕДИНОЛИЧНЫМ ИСПОЛНИТЕЛЬНЫМ ОРГАНОМ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2132856"/>
            <a:ext cx="2880320" cy="923330"/>
          </a:xfrm>
          <a:prstGeom prst="rect">
            <a:avLst/>
          </a:prstGeom>
          <a:solidFill>
            <a:srgbClr val="0066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УПОЛНОМОЧЕННЫМ ПРЕДСТАВИТЕЛЕМ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256" y="2132856"/>
            <a:ext cx="1872208" cy="923330"/>
          </a:xfrm>
          <a:prstGeom prst="rect">
            <a:avLst/>
          </a:prstGeom>
          <a:solidFill>
            <a:srgbClr val="0066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К ЗАЯВКЕ ПРИЛАГАЕТСЯ  ДОВЕРЕННОСТЬ НА ПРЕДСТАВИТЕЛЯ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(ОРИГИНАЛ ИЛИ  КОПИЯ ЗАВЕРЕННАЯ  НОТАРИАЛЬНО) 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547664" y="1772816"/>
            <a:ext cx="268608" cy="288032"/>
          </a:xfrm>
          <a:prstGeom prst="downArrow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6417916" y="2303164"/>
            <a:ext cx="268608" cy="504056"/>
          </a:xfrm>
          <a:prstGeom prst="downArrow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6237312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4747"/>
                </a:solidFill>
                <a:latin typeface="Arial" pitchFamily="34" charset="0"/>
                <a:cs typeface="Arial" pitchFamily="34" charset="0"/>
              </a:rPr>
              <a:t>бланк заявки и доверенности можно скачать здесь </a:t>
            </a:r>
          </a:p>
          <a:p>
            <a:r>
              <a:rPr lang="en-US" sz="1400" dirty="0" smtClean="0">
                <a:solidFill>
                  <a:srgbClr val="FF4747"/>
                </a:solidFill>
                <a:latin typeface="Arial" pitchFamily="34" charset="0"/>
                <a:cs typeface="Arial" pitchFamily="34" charset="0"/>
                <a:hlinkClick r:id="rId2"/>
              </a:rPr>
              <a:t>https://servis-reestr.ru/emitentam/lichnyy-kabinet-emitenta/lichnyy-kabinet-emitenta/</a:t>
            </a:r>
            <a:endParaRPr lang="ru-RU" sz="1400" dirty="0" smtClean="0">
              <a:solidFill>
                <a:srgbClr val="FF4747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FF474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412776"/>
            <a:ext cx="5040560" cy="369332"/>
          </a:xfrm>
          <a:prstGeom prst="rect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ЗАЯВКА МОЖЕТ БЫТЬ ПОДПИСАНА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3429000"/>
            <a:ext cx="3600400" cy="369332"/>
          </a:xfrm>
          <a:prstGeom prst="rect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ЗАЯВКА ПРЕДОСТАВЛЯЕТСЯ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621272" y="4139368"/>
            <a:ext cx="268608" cy="288032"/>
          </a:xfrm>
          <a:prstGeom prst="downArrow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71600" y="4005064"/>
            <a:ext cx="2160240" cy="646331"/>
          </a:xfrm>
          <a:prstGeom prst="rect">
            <a:avLst/>
          </a:prstGeom>
          <a:solidFill>
            <a:srgbClr val="0066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ПО АДРЕСУ МЕСТОНАХОЖДЕНИЯ РЕГИСТРАТОРА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600" y="4725144"/>
            <a:ext cx="2160240" cy="646331"/>
          </a:xfrm>
          <a:prstGeom prst="rect">
            <a:avLst/>
          </a:prstGeom>
          <a:solidFill>
            <a:srgbClr val="0066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ПО АДРЕСАМ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ФИЛИАЛОВ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РЕГИСТРАТОРА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1600" y="5445224"/>
            <a:ext cx="2160240" cy="646331"/>
          </a:xfrm>
          <a:prstGeom prst="rect">
            <a:avLst/>
          </a:prstGeom>
          <a:solidFill>
            <a:srgbClr val="0066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ПО АДРЕСАМ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ТРАНСФЕР-АГЕНТОВ РЕГИСТРАТОРА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644008" y="1772816"/>
            <a:ext cx="268608" cy="288032"/>
          </a:xfrm>
          <a:prstGeom prst="downArrow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трансфер-аг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2613" y="3284984"/>
            <a:ext cx="6071387" cy="30243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rot="5400000">
            <a:off x="-715942" y="4756502"/>
            <a:ext cx="2304256" cy="369332"/>
          </a:xfrm>
          <a:prstGeom prst="rect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621272" y="4859448"/>
            <a:ext cx="268608" cy="288032"/>
          </a:xfrm>
          <a:prstGeom prst="downArrow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621272" y="5579528"/>
            <a:ext cx="268608" cy="288032"/>
          </a:xfrm>
          <a:prstGeom prst="downArrow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139952" y="35010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FF4747"/>
                </a:solidFill>
                <a:hlinkClick r:id="rId4"/>
              </a:rPr>
              <a:t>https://servis-reestr.ru/aktualnaya-informatsiya/filialy.php</a:t>
            </a:r>
            <a:endParaRPr lang="ru-RU" sz="1200" dirty="0" smtClean="0">
              <a:solidFill>
                <a:srgbClr val="FF4747"/>
              </a:solidFill>
            </a:endParaRPr>
          </a:p>
          <a:p>
            <a:endParaRPr lang="ru-RU" sz="1200" dirty="0">
              <a:solidFill>
                <a:srgbClr val="FF4747"/>
              </a:solidFill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116632"/>
            <a:ext cx="9144000" cy="864096"/>
          </a:xfrm>
          <a:prstGeom prst="rect">
            <a:avLst/>
          </a:prstGeom>
          <a:solidFill>
            <a:srgbClr val="0066CC"/>
          </a:solidFill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ctr">
              <a:lnSpc>
                <a:spcPct val="170000"/>
              </a:lnSpc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ПОЛУЧЕНИЕ ЭЛЕКТРОННОГО КЛЮЧА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971600" y="1335251"/>
            <a:ext cx="2487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07504" y="1340768"/>
            <a:ext cx="81955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FF4747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КЛЮЧ ЭЛЕКТРОННОЙ ПОДПИСИ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– уникальное сочетание двух элементов – логина и пароля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3528" y="3284984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Регистратор направляет Ключ электронной подписи (логин и ВРЕМЕННЫЙ пароль)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на Электронную почту / Контактный номер телефона  Клиента указанные в Заявке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55776" y="414908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Клиент, получив Ключ электронной подписи,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при первом входе в WEB-сервиса ЛКЭ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обязан изменить временный пароль на иной,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самостоятельно присвоенный им пароль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55776" y="5373216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Клиент посредством ввода данных Ключа электронной подписи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(логина и СОБСТВЕННОГО пароля)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получает доступ к функциям,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предусмотренным WEB-сервисом ЛКЭ – становится Пользователем.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198884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4747"/>
                </a:solidFill>
                <a:latin typeface="Arial" pitchFamily="34" charset="0"/>
                <a:cs typeface="Arial" pitchFamily="34" charset="0"/>
              </a:rPr>
              <a:t>ЭЛЕКТРОННАЯ</a:t>
            </a:r>
            <a:r>
              <a:rPr lang="ru-RU" sz="1200" b="1" dirty="0" smtClean="0">
                <a:solidFill>
                  <a:srgbClr val="FF4747"/>
                </a:solidFill>
              </a:rPr>
              <a:t> </a:t>
            </a:r>
            <a:r>
              <a:rPr lang="ru-RU" sz="1400" b="1" dirty="0" smtClean="0">
                <a:solidFill>
                  <a:srgbClr val="FF4747"/>
                </a:solidFill>
                <a:latin typeface="Arial" pitchFamily="34" charset="0"/>
                <a:cs typeface="Arial" pitchFamily="34" charset="0"/>
              </a:rPr>
              <a:t>ПОДПИСЬ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– простая электронная подпись Пользователя,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сформированная с использованием Ключа электронной подписи,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содержащаяся в самом электронном документе и указывающая на лицо,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от имени которого был создан электронный документ.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Рисунок 36" descr="Без имени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149080"/>
            <a:ext cx="2181621" cy="2398670"/>
          </a:xfrm>
          <a:prstGeom prst="rect">
            <a:avLst/>
          </a:prstGeom>
        </p:spPr>
      </p:pic>
      <p:pic>
        <p:nvPicPr>
          <p:cNvPr id="38" name="Рисунок 37" descr="ключ электронной подпис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772816"/>
            <a:ext cx="2555776" cy="1247788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66CC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ВХОД В ЛИЧНЫЙ КАБИНЕТ ЭМИТЕНТА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971600" y="1335251"/>
            <a:ext cx="2487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923928" y="2589584"/>
            <a:ext cx="6504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819835"/>
            <a:ext cx="747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главная страница сай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003389"/>
            <a:ext cx="7884368" cy="4854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8367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Вход в личный кабинет эмитента осуществляется с главной страницы официального сайта регистратора АО «Сервис-Реестр» 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https://servis-reestr.ru/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углом вверх 8"/>
          <p:cNvSpPr/>
          <p:nvPr/>
        </p:nvSpPr>
        <p:spPr>
          <a:xfrm rot="16200000" flipH="1">
            <a:off x="6480212" y="2168860"/>
            <a:ext cx="1872208" cy="792088"/>
          </a:xfrm>
          <a:prstGeom prst="bentUpArrow">
            <a:avLst>
              <a:gd name="adj1" fmla="val 25000"/>
              <a:gd name="adj2" fmla="val 25000"/>
              <a:gd name="adj3" fmla="val 33578"/>
            </a:avLst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углом вверх 9"/>
          <p:cNvSpPr/>
          <p:nvPr/>
        </p:nvSpPr>
        <p:spPr>
          <a:xfrm flipH="1" flipV="1">
            <a:off x="4355976" y="1628800"/>
            <a:ext cx="3240360" cy="792088"/>
          </a:xfrm>
          <a:prstGeom prst="bentUpArrow">
            <a:avLst>
              <a:gd name="adj1" fmla="val 25000"/>
              <a:gd name="adj2" fmla="val 25000"/>
              <a:gd name="adj3" fmla="val 33578"/>
            </a:avLst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3789040"/>
            <a:ext cx="1440160" cy="360040"/>
          </a:xfrm>
          <a:prstGeom prst="rect">
            <a:avLst/>
          </a:prstGeom>
          <a:noFill/>
          <a:ln w="76200"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66CC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ВХОД В ЛИЧНЫЙ КАБИНЕТ ЭМИТЕНТА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971600" y="1335251"/>
            <a:ext cx="2487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923928" y="2589584"/>
            <a:ext cx="6504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819835"/>
            <a:ext cx="747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вход в личный кабинет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836712"/>
            <a:ext cx="2987100" cy="38164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520" y="980728"/>
            <a:ext cx="5760640" cy="646331"/>
          </a:xfrm>
          <a:prstGeom prst="rect">
            <a:avLst/>
          </a:prstGeom>
          <a:noFill/>
          <a:ln w="76200">
            <a:solidFill>
              <a:srgbClr val="FF4747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Введите в соответствующие поля логин и пароль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Нажмите кнопку «Войти»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5796136" y="1628800"/>
            <a:ext cx="144016" cy="2304256"/>
          </a:xfrm>
          <a:prstGeom prst="rect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940152" y="3068960"/>
            <a:ext cx="216024" cy="144016"/>
          </a:xfrm>
          <a:prstGeom prst="rightArrow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940152" y="3429000"/>
            <a:ext cx="216024" cy="144016"/>
          </a:xfrm>
          <a:prstGeom prst="rightArrow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940152" y="3789040"/>
            <a:ext cx="216024" cy="144016"/>
          </a:xfrm>
          <a:prstGeom prst="rightArrow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16216" y="4869160"/>
            <a:ext cx="2375522" cy="646331"/>
          </a:xfrm>
          <a:prstGeom prst="rect">
            <a:avLst/>
          </a:prstGeom>
          <a:noFill/>
          <a:ln w="76200">
            <a:solidFill>
              <a:srgbClr val="FF4747"/>
            </a:solidFill>
          </a:ln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Если Вы забыли свой пароль,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воспользуйтесь кнопкой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«Восстановить пароль»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7812360" y="4581128"/>
            <a:ext cx="360040" cy="216024"/>
          </a:xfrm>
          <a:prstGeom prst="rightArrow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1520" y="4869160"/>
            <a:ext cx="5491376" cy="1754326"/>
          </a:xfrm>
          <a:prstGeom prst="rect">
            <a:avLst/>
          </a:prstGeom>
          <a:solidFill>
            <a:srgbClr val="0066CC"/>
          </a:solidFill>
        </p:spPr>
        <p:txBody>
          <a:bodyPr wrap="none" rtlCol="0">
            <a:spAutoFit/>
          </a:bodyPr>
          <a:lstStyle/>
          <a:p>
            <a:pPr algn="ctr"/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ТЕПЕРЬ ВАМ ДОСТУПЕН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ПОЛНЫЙ ФУНКЦИОНАЛ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«ЛИЧНОГО КАБИНЕТА ЭМИТЕНТА»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3" y="1748334"/>
            <a:ext cx="5762625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компьютеры экра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2438" y="1052736"/>
            <a:ext cx="3941562" cy="4291923"/>
          </a:xfrm>
          <a:prstGeom prst="rect">
            <a:avLst/>
          </a:prstGeom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4365104"/>
            <a:ext cx="5796136" cy="980728"/>
          </a:xfrm>
          <a:prstGeom prst="rect">
            <a:avLst/>
          </a:prstGeom>
          <a:solidFill>
            <a:srgbClr val="0066CC"/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НЕОБХОДИМО ДЛЯ ИСПОЛЬЗОВАНИЯ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СЕРВИСА «ЛИЧНЫЙ КАБИНЕТ ЭМИТЕНТА»?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5796136" cy="980728"/>
          </a:xfrm>
          <a:solidFill>
            <a:srgbClr val="0066CC"/>
          </a:solidFill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92696"/>
            <a:ext cx="5868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ТАКОЕ ЛИЧНЫЙ КАБИНЕТ ЭМИТЕНТА ?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916832"/>
            <a:ext cx="482453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ЛИЧНЫЙ КАБИНЕТ ЭМИТЕНТА –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   ЭТО АВТОМАТИЗИРОВАННЫЙ СЕРВИС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   ДИСТАНЦИОННОГО ОБСЛУЖИВАНИЯ 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   ЭМИТЕНТОВ  АО «СЕРВИС-РЕЕСТР»</a:t>
            </a:r>
          </a:p>
          <a:p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5373216"/>
            <a:ext cx="4752528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ВАМ НУЖЕН ТОЛЬКО ИНТЕРНЕТ !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О ВАШЕМ КОМФОРТЕ МЫ ПОЗАБОТИЛИСЬ !</a:t>
            </a:r>
          </a:p>
          <a:p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467544" y="2132856"/>
            <a:ext cx="288032" cy="288032"/>
          </a:xfrm>
          <a:prstGeom prst="star5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39552" y="5589240"/>
            <a:ext cx="288032" cy="288032"/>
          </a:xfrm>
          <a:prstGeom prst="star5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0" y="1124744"/>
            <a:ext cx="683568" cy="5733256"/>
          </a:xfrm>
          <a:prstGeom prst="rect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188640"/>
            <a:ext cx="9144000" cy="980728"/>
          </a:xfrm>
          <a:prstGeom prst="rect">
            <a:avLst/>
          </a:prstGeom>
          <a:solidFill>
            <a:srgbClr val="0066CC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 ЛИЧНОГО КАБИНЕТА ЭМИТЕНТА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971600" y="1196752"/>
            <a:ext cx="72418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WEB-СЕРВИС «ЛИЧНЫЙ КАБИНЕТ ЭМИТЕНТА» ДАЕТ ВАМ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НОВЫЕ СОВРЕМЕННЫЕ ВОЗМОЖНОСТИ И ПРЕИМУЩЕСТВА.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923928" y="2589584"/>
            <a:ext cx="6504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819835"/>
            <a:ext cx="747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600" y="1988840"/>
            <a:ext cx="2880320" cy="52322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Личный кабинет Эмитента 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доступен в режиме 24/7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1680" y="2708920"/>
            <a:ext cx="2880320" cy="52322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Посещение офиса Регистратора не требуется.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1600" y="3429000"/>
            <a:ext cx="2880320" cy="52322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Реальная и значительная экономия времени.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1680" y="4149080"/>
            <a:ext cx="2880320" cy="52322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Интерфейс Web-сервиса прост и понятен.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1600" y="4869160"/>
            <a:ext cx="2880320" cy="52322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Дополнительного программного обеспечения не требуется.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91680" y="5589240"/>
            <a:ext cx="2880320" cy="52322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Каналы передачи данных зашифрованы.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1600" y="6237312"/>
            <a:ext cx="2880320" cy="52322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Вся информация под надежной защитой.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8" name="Минус 37"/>
          <p:cNvSpPr/>
          <p:nvPr/>
        </p:nvSpPr>
        <p:spPr>
          <a:xfrm>
            <a:off x="323528" y="1772816"/>
            <a:ext cx="648072" cy="914400"/>
          </a:xfrm>
          <a:prstGeom prst="mathMinus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Минус 38"/>
          <p:cNvSpPr/>
          <p:nvPr/>
        </p:nvSpPr>
        <p:spPr>
          <a:xfrm>
            <a:off x="323528" y="3284984"/>
            <a:ext cx="648072" cy="914400"/>
          </a:xfrm>
          <a:prstGeom prst="mathMinus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Минус 39"/>
          <p:cNvSpPr/>
          <p:nvPr/>
        </p:nvSpPr>
        <p:spPr>
          <a:xfrm>
            <a:off x="323528" y="4653136"/>
            <a:ext cx="648072" cy="914400"/>
          </a:xfrm>
          <a:prstGeom prst="mathMinus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Минус 40"/>
          <p:cNvSpPr/>
          <p:nvPr/>
        </p:nvSpPr>
        <p:spPr>
          <a:xfrm>
            <a:off x="323528" y="6093296"/>
            <a:ext cx="648072" cy="914400"/>
          </a:xfrm>
          <a:prstGeom prst="mathMinus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Минус 41"/>
          <p:cNvSpPr/>
          <p:nvPr/>
        </p:nvSpPr>
        <p:spPr>
          <a:xfrm>
            <a:off x="395536" y="2564904"/>
            <a:ext cx="1368152" cy="914400"/>
          </a:xfrm>
          <a:prstGeom prst="mathMinus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Минус 42"/>
          <p:cNvSpPr/>
          <p:nvPr/>
        </p:nvSpPr>
        <p:spPr>
          <a:xfrm>
            <a:off x="395536" y="4005064"/>
            <a:ext cx="1368152" cy="914400"/>
          </a:xfrm>
          <a:prstGeom prst="mathMinus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Минус 43"/>
          <p:cNvSpPr/>
          <p:nvPr/>
        </p:nvSpPr>
        <p:spPr>
          <a:xfrm>
            <a:off x="395536" y="5373216"/>
            <a:ext cx="1368152" cy="914400"/>
          </a:xfrm>
          <a:prstGeom prst="mathMinus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9" name="Picture 21" descr="Картинки по запросу 24/7 картинка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57750" y="2060848"/>
            <a:ext cx="4286250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/>
          <p:cNvSpPr txBox="1"/>
          <p:nvPr/>
        </p:nvSpPr>
        <p:spPr>
          <a:xfrm>
            <a:off x="5652120" y="6021288"/>
            <a:ext cx="2880320" cy="307777"/>
          </a:xfrm>
          <a:prstGeom prst="rect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Подключение бесплатно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66CC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ВОЗМОЖНОСТИ ЛИЧНОГО КАБИНЕТА ЭМИТЕНТА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971600" y="1335251"/>
            <a:ext cx="2487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923928" y="2589584"/>
            <a:ext cx="6504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819835"/>
            <a:ext cx="747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484784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691680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Раздел «Финансы»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872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691680" y="242088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Раздел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«Обмен документами»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068960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691680" y="393305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Раздел «Формы документов и распоряжений»</a:t>
            </a:r>
            <a:endParaRPr lang="ru-RU" dirty="0"/>
          </a:p>
        </p:txBody>
      </p:sp>
      <p:pic>
        <p:nvPicPr>
          <p:cNvPr id="20" name="Рисунок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89040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581128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691680" y="465313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Раздел «Электронный документооборот»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691680" y="3212976"/>
            <a:ext cx="429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Раздел «Информация об эмитенте»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76470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Личный кабинет эмитента позволяет оперативно подавать регистратору и получать от регистратора различную информацию, формировать необходимые для работы документы, получать финансовую документацию.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rgbClr val="0066CC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Подробная информация представлена  на слайдах 5-10</a:t>
            </a:r>
          </a:p>
        </p:txBody>
      </p:sp>
      <p:pic>
        <p:nvPicPr>
          <p:cNvPr id="27" name="Рисунок 26" descr="знак предложения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5373216"/>
            <a:ext cx="720080" cy="672527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691680" y="544522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Раздел «Предложение по функционалу»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инансы сче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8424936" cy="4739026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66CC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ВОЗМОЖНОСТИ ЛИЧНОГО КАБИНЕТА ЭМИТЕНТА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971600" y="1335251"/>
            <a:ext cx="2487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923928" y="2589584"/>
            <a:ext cx="6504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819835"/>
            <a:ext cx="747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1216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475656" y="836712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Раздел «Финансы»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позволяет: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- осуществлять финансовый контроль за состоянием расчетов с Регистратором;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ознакомиться и получать все необходимые бухгалтерские документы как в печатной форме, так и в виде электронных документов, подписанных усиленной квалифицированной электронной подписью ответственных лиц Регистратора.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060848"/>
            <a:ext cx="8640960" cy="738664"/>
          </a:xfrm>
          <a:prstGeom prst="rect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Пользователю доступны счета, счета-фактуры, акты выполненных работ, акты сверки</a:t>
            </a:r>
          </a:p>
          <a:p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помощью фильтра можно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можно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задать даты за которые необходимы финансовые документы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2780928"/>
            <a:ext cx="144016" cy="1080120"/>
          </a:xfrm>
          <a:prstGeom prst="roundRect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95536" y="3212976"/>
            <a:ext cx="288032" cy="216024"/>
          </a:xfrm>
          <a:prstGeom prst="rightArrow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95536" y="3645024"/>
            <a:ext cx="288032" cy="216024"/>
          </a:xfrm>
          <a:prstGeom prst="rightArrow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6309320"/>
            <a:ext cx="8640960" cy="461665"/>
          </a:xfrm>
          <a:prstGeom prst="rect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Счета, счета-фактуры, акты доступны в Личном кабинете эмитента сразу после их выставления.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Если Вы не можете найти какой-либо документ, его можно запросить нажав кнопку «Нет документов? Нажмите сюда» 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6021107">
            <a:off x="8071733" y="3902475"/>
            <a:ext cx="288032" cy="216024"/>
          </a:xfrm>
          <a:prstGeom prst="rightArrow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66CC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ВОЗМОЖНОСТИ ЛИЧНОГО КАБИНЕТА ЭМИТЕНТА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971600" y="1335251"/>
            <a:ext cx="2487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923928" y="2589584"/>
            <a:ext cx="6504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819835"/>
            <a:ext cx="747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87624" y="692696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Раздел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«Обмен документами»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позволяет: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Предоставлять Регистратору документы, подписанные усиленной квалифицированной электронной подписью, 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Получать от Регистратора различного рода документы, подписанные усиленной квалифицированной подписью ответственного лица.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1216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орпоративный кейс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7500" y="3212976"/>
            <a:ext cx="4646500" cy="3429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83568" y="2708920"/>
            <a:ext cx="63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документы для организации и проведения собрания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документы для рассылки акционерам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документы для направления номинальному держателю / центральному депозитарию;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документы, для подготовки ежеквартального отчета, списка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аффилированных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лиц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 иные корпоративные документы.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2204864"/>
            <a:ext cx="6624736" cy="369332"/>
          </a:xfrm>
          <a:prstGeom prst="rect">
            <a:avLst/>
          </a:prstGeom>
          <a:solidFill>
            <a:srgbClr val="0066CC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Регистратору можно предоставить следующие документы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564904"/>
            <a:ext cx="144016" cy="1512168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95536" y="2924944"/>
            <a:ext cx="360040" cy="0"/>
          </a:xfrm>
          <a:prstGeom prst="line">
            <a:avLst/>
          </a:prstGeom>
          <a:ln w="762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95536" y="3212976"/>
            <a:ext cx="360040" cy="0"/>
          </a:xfrm>
          <a:prstGeom prst="line">
            <a:avLst/>
          </a:prstGeom>
          <a:ln w="762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95536" y="3429000"/>
            <a:ext cx="360040" cy="0"/>
          </a:xfrm>
          <a:prstGeom prst="line">
            <a:avLst/>
          </a:prstGeom>
          <a:ln w="762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95536" y="4005064"/>
            <a:ext cx="360040" cy="0"/>
          </a:xfrm>
          <a:prstGeom prst="line">
            <a:avLst/>
          </a:prstGeom>
          <a:ln w="762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66CC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ВОЗМОЖНОСТИ ЛИЧНОГО КАБИНЕТА ЭМИТЕНТА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971600" y="1335251"/>
            <a:ext cx="2487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923928" y="2589584"/>
            <a:ext cx="6504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819835"/>
            <a:ext cx="747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87624" y="692696"/>
            <a:ext cx="7956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Раздел «Информация об эмитенте»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позволяет: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просматривать анкетные данные Эмитента;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просматривать сведения о выпусках ценных бумаг Эмитента;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просматривать информацию об уполномоченных Представителях и о доверенностях для работы с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WEB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-сервисом «Личный кабинет эмитента».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просматривать данные о руководстве, в том числе о дате окончания действия полномочий.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1216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личные данные эмитен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060848"/>
            <a:ext cx="3107489" cy="2088232"/>
          </a:xfrm>
          <a:prstGeom prst="rect">
            <a:avLst/>
          </a:prstGeom>
        </p:spPr>
      </p:pic>
      <p:pic>
        <p:nvPicPr>
          <p:cNvPr id="13" name="Рисунок 12" descr="сведения о выпуска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6512" y="2060848"/>
            <a:ext cx="3107488" cy="2088232"/>
          </a:xfrm>
          <a:prstGeom prst="rect">
            <a:avLst/>
          </a:prstGeom>
        </p:spPr>
      </p:pic>
      <p:pic>
        <p:nvPicPr>
          <p:cNvPr id="14" name="Рисунок 13" descr="сведения о руководств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2060848"/>
            <a:ext cx="3096344" cy="2080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520" y="4221088"/>
            <a:ext cx="2160240" cy="2031325"/>
          </a:xfrm>
          <a:prstGeom prst="rect">
            <a:avLst/>
          </a:prstGeom>
          <a:noFill/>
          <a:ln w="76200"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Наименование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Телефон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E-mail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Местонахождение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Почтовый адрес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ИНН/КПП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ОКВЭД/ОКАТО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ОГРН,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дата и место выдачи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Банковские Реквизиты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4221089"/>
            <a:ext cx="2160240" cy="2016223"/>
          </a:xfrm>
          <a:prstGeom prst="rect">
            <a:avLst/>
          </a:prstGeom>
          <a:noFill/>
          <a:ln w="76200"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ФИО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Телефон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Должность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Сведения о документе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Дата начала действия полномочий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Дата окончания действия полномочий</a:t>
            </a:r>
          </a:p>
          <a:p>
            <a:endParaRPr lang="ru-RU" sz="1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588224" y="4221089"/>
            <a:ext cx="2160240" cy="2016224"/>
          </a:xfrm>
          <a:prstGeom prst="rect">
            <a:avLst/>
          </a:prstGeom>
          <a:noFill/>
          <a:ln w="76200"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Наименование ценной бумаги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Дата выпуска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Количество ценных бумаг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Номинальная стоимость</a:t>
            </a: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66CC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ВОЗМОЖНОСТИ ЛИЧНОГО КАБИНЕТА ЭМИТЕНТА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971600" y="1335251"/>
            <a:ext cx="2487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923928" y="2589584"/>
            <a:ext cx="6504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819835"/>
            <a:ext cx="747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03648" y="692696"/>
            <a:ext cx="75608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Раздел «Формы документов и распоряжений»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позволяет: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получать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-заполнять,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-сохранять,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-распечатывать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бланки документов и распоряжений, которые могут понадобиться в процессе работы с Регистратором АО «Сервис-Реестр»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1216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документ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42115">
            <a:off x="1819289" y="2884224"/>
            <a:ext cx="5615922" cy="3928131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0066CC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ВОЗМОЖНОСТИ ЛИЧНОГО КАБИНЕТА ЭМИТЕНТА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971600" y="1335251"/>
            <a:ext cx="2487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923928" y="2589584"/>
            <a:ext cx="6504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819835"/>
            <a:ext cx="747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83160" y="764704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Раздел «Электронный документооборот» позволяет организовать документооборот с регистратором с простой электронной подписью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1. Автоматически формировать типовые распоряжения и направлять распоряжения через личный кабинет эмитента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2. Получать  электронные документы,   подписанные   усиленной электронной квалифицированной подписью Регистратора в разных форматах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(в т.ч. файлы с текстом или изображением)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1216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электронный документообор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564904"/>
            <a:ext cx="2928325" cy="21962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1520" y="3068960"/>
            <a:ext cx="86409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«Электронный документооборот» </a:t>
            </a:r>
          </a:p>
          <a:p>
            <a:r>
              <a:rPr lang="ru-RU" sz="1600" b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позволяет эмитенту</a:t>
            </a:r>
          </a:p>
          <a:p>
            <a:r>
              <a:rPr lang="ru-RU" sz="1600" b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запросить и получить </a:t>
            </a:r>
          </a:p>
          <a:p>
            <a:r>
              <a:rPr lang="ru-RU" sz="1600" b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следующие документы: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-списки зарегистрированных лиц;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-списки лиц, имеющих право на участие в общем собрании акционеров;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-список лиц, имеющих право на получение доходов;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-список владельцев ценных бумаг, выкупаемых в соответствие со ст. 84.8 ФЗ «Об АО»;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-список владельцев ценных бумаг, которым адресовано добровольное/обязательное предложение, уведомление о праве требовать выкупа или требование о выкупе;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-справки о структуре распределения акций;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-списки и информацию из реестра владельцев ценных бумаг в рамках корпоративных действий;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-иную информацию предусмотренную законодательством и «Правилами ведения реестра» Регистратора.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5D2E-5DFE-4BB6-B2EC-E54EE40FC3A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Когда запрос будет обработан и исполнен регистратором </a:t>
            </a:r>
          </a:p>
          <a:p>
            <a:pPr algn="ctr"/>
            <a:r>
              <a:rPr lang="ru-RU" dirty="0" smtClean="0"/>
              <a:t>Эмитент получает автоматическое уведомление о готовности документа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1060</Words>
  <Application>Microsoft Office PowerPoint</Application>
  <PresentationFormat>Экран (4:3)</PresentationFormat>
  <Paragraphs>268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Матвеева Светлана Викторовна</dc:creator>
  <cp:lastModifiedBy>Эхсонов Роман Иулдашалиевич</cp:lastModifiedBy>
  <cp:revision>119</cp:revision>
  <dcterms:created xsi:type="dcterms:W3CDTF">2020-01-09T10:44:57Z</dcterms:created>
  <dcterms:modified xsi:type="dcterms:W3CDTF">2023-09-01T11:53:44Z</dcterms:modified>
</cp:coreProperties>
</file>